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4" r:id="rId3"/>
    <p:sldId id="275" r:id="rId4"/>
    <p:sldId id="277" r:id="rId5"/>
    <p:sldId id="278" r:id="rId6"/>
    <p:sldId id="283" r:id="rId7"/>
    <p:sldId id="321" r:id="rId8"/>
    <p:sldId id="317" r:id="rId9"/>
    <p:sldId id="281" r:id="rId10"/>
    <p:sldId id="324" r:id="rId11"/>
    <p:sldId id="280" r:id="rId12"/>
    <p:sldId id="318" r:id="rId13"/>
    <p:sldId id="325" r:id="rId14"/>
    <p:sldId id="319" r:id="rId15"/>
    <p:sldId id="320" r:id="rId16"/>
    <p:sldId id="285" r:id="rId17"/>
    <p:sldId id="322" r:id="rId18"/>
    <p:sldId id="323" r:id="rId19"/>
    <p:sldId id="328" r:id="rId20"/>
    <p:sldId id="296" r:id="rId21"/>
    <p:sldId id="294" r:id="rId22"/>
    <p:sldId id="326" r:id="rId23"/>
    <p:sldId id="295" r:id="rId24"/>
    <p:sldId id="327" r:id="rId25"/>
    <p:sldId id="304" r:id="rId26"/>
    <p:sldId id="32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7">
          <p15:clr>
            <a:srgbClr val="A4A3A4"/>
          </p15:clr>
        </p15:guide>
        <p15:guide id="2" pos="-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231E"/>
    <a:srgbClr val="2B2421"/>
    <a:srgbClr val="DEDEDE"/>
    <a:srgbClr val="BCC7C3"/>
    <a:srgbClr val="DBC6B4"/>
    <a:srgbClr val="DDDCD1"/>
    <a:srgbClr val="B3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46" d="100"/>
          <a:sy n="46" d="100"/>
        </p:scale>
        <p:origin x="1310" y="58"/>
      </p:cViewPr>
      <p:guideLst>
        <p:guide orient="horz" pos="1577"/>
        <p:guide pos="-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2B3636-2FD7-4616-9810-556BAA5F2AC3}" type="datetime1">
              <a:rPr lang="en-US" altLang="en-US"/>
              <a:pPr>
                <a:defRPr/>
              </a:pPr>
              <a:t>3/25/2017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88776-C913-4E21-9A7F-6FD4FD4B2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C0451-DACC-4BA4-A998-BD643C22A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3FD3BF-89E3-4B08-90F0-0D3497F6EA7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2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8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5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B99507E-BDC6-4DE8-8FD1-B32519B784A8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05DDF3-9228-4252-9B04-9785A915ED74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1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05DDF3-9228-4252-9B04-9785A915ED74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6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448051-E2E1-4ADB-AA3D-4D940C7793E7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5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448051-E2E1-4ADB-AA3D-4D940C7793E7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6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60945FC-5108-45D3-995C-CB6DCE043F44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4764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60945FC-5108-45D3-995C-CB6DCE043F44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3128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E8A4EF7-3AE3-40E9-A17A-9DB2BBCA31F5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4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4DEEC0-7167-4545-984F-C2AFBA9D6740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CF88B41-2176-4E71-AD44-25B284FA503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3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63E0EC-298C-447B-8706-39B2E376507E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8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83C7EC-48B3-43A8-88C5-7DF0E21022D9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7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83C7EC-48B3-43A8-88C5-7DF0E21022D9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20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E63E0EC-298C-447B-8706-39B2E376507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4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03ABF99-8093-469F-92AE-270E4C735D02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4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64DD-9844-41B0-A119-48FCDFE01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7C3F-E553-40D7-B80C-ABC5426F6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983B-E5E0-4A77-A6C0-45A3D738F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316-45BB-4EE7-9145-D5BC43F82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2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46A2-2F46-4ADA-93C0-474101994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0E6D-50B2-43C4-921C-6524BFC4A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7A9-35C7-4A04-89BC-66747869B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23C-F8AA-410F-BC65-99093183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9E85-460A-4762-ADE7-802C8EFBC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94A91-58CC-4BB7-B6B4-C3A5117D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BCFA-35A2-4BEB-BA1F-0A8BF3039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65EEDC-BCE1-4B8D-ACDF-FFC92B5E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CHDSAEM_3line_pptslide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8325" y="1958638"/>
            <a:ext cx="87470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Revisiting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Effect of Food Aid on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Paul Christian (World Bank)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Christopher B. Barrett (Cornell)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Economics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Tufts University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28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Problem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1550"/>
            <a:ext cx="8229600" cy="6115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Problem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27557"/>
          <a:stretch/>
        </p:blipFill>
        <p:spPr bwMode="auto">
          <a:xfrm>
            <a:off x="-1" y="917809"/>
            <a:ext cx="5791201" cy="29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075" r="-293" b="27250"/>
          <a:stretch/>
        </p:blipFill>
        <p:spPr>
          <a:xfrm>
            <a:off x="0" y="3962400"/>
            <a:ext cx="5943600" cy="2935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818" t="72797" r="24243" b="4405"/>
          <a:stretch/>
        </p:blipFill>
        <p:spPr>
          <a:xfrm>
            <a:off x="6477000" y="1475047"/>
            <a:ext cx="2209800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514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difference between regular and irregular recipients occurs solely in 1970s, during transition to period of high US wheat output and conflict.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5275"/>
            <a:ext cx="7621745" cy="55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8969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flows are persistent, especially 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food aid spell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begins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year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conflict. If food aid is targeted to conflict-affected countries, it is therefore endogenous. Persistence dampens over study period, so problem greatest in 1970s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7" y="2820912"/>
            <a:ext cx="5515072" cy="403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671" y="2698865"/>
            <a:ext cx="4744929" cy="347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30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N&amp;Q’s policy drivers changed dramatically from 1971-2006.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1970’s: CCC offered non-recourse loans. Farmers could forfeit grain to pay off loan. So as prices↓ → wheat stocks ↑.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Only real fluctuations around market prices were 1981-87. 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1985 Farm Bill lowered price target dramatically making forfeiture less attractive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1996 Farm Bill eliminated price targets entirely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CCC stocks of wheat completely exhausted by 2006.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Also shift from T1 to T2 PL480 food aid from 1970s-2000s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N&amp;Q strategy should work pre-1985, not at all post-1996.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3073" y="1143000"/>
            <a:ext cx="35607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stage instrument becomes insignificant in relevant (pre-1985) period; 2SLS estimate unchanged (but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placebo test period (post-1996) not stat sig different from relevant (pre-1985) period.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 hint that something else drives relationship: procurement policy does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drive N&amp;Q results.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-155" r="43271" b="-1"/>
          <a:stretch/>
        </p:blipFill>
        <p:spPr>
          <a:xfrm>
            <a:off x="228600" y="1055178"/>
            <a:ext cx="4648199" cy="3288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-598" r="46518"/>
          <a:stretch/>
        </p:blipFill>
        <p:spPr>
          <a:xfrm>
            <a:off x="568552" y="3962400"/>
            <a:ext cx="4308247" cy="33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458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Longer-run (nonlinear) trends in time series dominate inter-annual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variation that drives identification.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roup selection plus trends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could fully explain N&amp;Q results.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Year-region/country fixed effects not adequate controls.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Placebo test: randomizing food aid flows among recipients should break link unless background trends drive correlation.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coefficient estimate on randomized food aid still positive and statistically significant, it’s picking up something else, (i)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endog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identity of regular aid recipients and (ii) spurious background trends in conflict and wheat production.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Placebo Test Method: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Hold constant identity of aid recipients, timing and total availability of food aid, wheat production, etc.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Randomize which country receives food aid flow each year.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This preserves the endogenous macro time trends and the potential spurious correlation of wheat production and conflict.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Also retains potential ORV and selection bias problems.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  <a:endParaRPr lang="en-US" altLang="en-US" b="1" u="sng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N&amp;Q’s hypothesized mechanism is true, this randomization should break correlation between food aid flows and conflict. </a:t>
            </a: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981200"/>
            <a:ext cx="6917731" cy="5062698"/>
          </a:xfrm>
          <a:prstGeom prst="rect">
            <a:avLst/>
          </a:prstGeom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32222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Dist’n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coefficient estimates from 1,000 randomizations does </a:t>
            </a:r>
            <a:r>
              <a:rPr lang="en-US" altLang="en-US" i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center around 0. Instead, it moves rightward! 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altLang="en-US" dirty="0" smtClean="0"/>
          </a:p>
          <a:p>
            <a:endParaRPr lang="en-US" altLang="en-US" i="1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5331" y="2209800"/>
            <a:ext cx="22262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Implication: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(Endogenous) identity of FA recipients and background trends drive N&amp;Q result, not the policy mechanism they posit.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test #3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32222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Given those results, try replicating N&amp;Q with a clearly spurious IV with the same trend that can’t possibly cause food aid flows.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use global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cassette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sales as spurious IV. Even when control for N&amp;Q’s instrument, this spurious IV generates very similar estimates (0.3%) to (not stat sig different from) N&amp;Q’s!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28617"/>
            <a:ext cx="4372072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41570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Take-away: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 time series variable with a spuriously similar trend yields biased IV estimates, even with lots of controls.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52400" y="2590800"/>
            <a:ext cx="8763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Nunn and Qian (2014)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novel IV strategy to identify what they claim is a causal effect of US food aid deliveries on conflict in recipient countries.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Substantive contribution: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“a 1,000 MT increase in US wheat aid increases the incidence of conflict by .3 percentage points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 (~+4%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conflict incidence at sample means). Very serious.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Methodological contribution: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Uses 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(continuous ) DID-like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strategy to generate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stage plausibly exogenous variation in the variable of interest (food aid shipments).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52400" y="1066800"/>
            <a:ext cx="8153400" cy="1447800"/>
            <a:chOff x="-2438400" y="5227564"/>
            <a:chExt cx="8394557" cy="16304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38400" y="5656822"/>
              <a:ext cx="7189341" cy="12011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557" y="5227564"/>
              <a:ext cx="5995714" cy="59704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715000" y="228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763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models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has </a:t>
            </a:r>
            <a:r>
              <a:rPr lang="en-US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positive effect on conflict: (i) uncorrelated, and (ii) food aid reduces conflict. 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we preserve the background trends, and L-R variation &gt; S-R variation in exogenous component of IV, do we estimate the same negative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IV relationship?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such a model,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N&amp;Q’s estimation strategy accurately reflect the true DGP? </a:t>
            </a:r>
          </a:p>
          <a:p>
            <a:pPr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Take-away: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Using, N&amp;Q’s strategy, we consistently replicate their findings of negative OLS estimates and positive 2SLS estimates when there is no true positive, causal effect of food aid on conflict.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0" name="TextBox 1"/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334375" cy="6195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None/>
                  <a:defRPr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simplest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model 1: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Wheat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production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risk of conflict both follow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independent but parallel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quadratic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trends. Conflict heterogeneously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affect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countries.</a:t>
                </a: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Wheat­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f(t) +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&gt;&gt;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f(t) = g(t) =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t-(1/36)*t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t=1…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&lt;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aseline="-25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≥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[0,1], </a:t>
                </a:r>
                <a:r>
                  <a:rPr lang="en-US" sz="2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g(t) +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&gt;&gt;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Aid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Max(0,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Conflict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 and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iid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N(0,1)</a:t>
                </a:r>
              </a:p>
              <a:p>
                <a:pPr>
                  <a:buNone/>
                  <a:defRPr/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 construction: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wheat production (the exogenous instrument) and conflict (the dependent variable) are random and correlated only through common nonlinear trend. </a:t>
                </a:r>
                <a:r>
                  <a:rPr lang="en-US" sz="2000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 is not caused by food aid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conflict is random but certain countries are always high risk.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interannual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variation around trends less than trend variation. </a:t>
                </a:r>
              </a:p>
              <a:p>
                <a:pPr marL="342900" indent="-342900">
                  <a:buFontTx/>
                  <a:buChar char="-"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food aid only sent to (some) countries suffering conflict.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  <a:defRPr/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77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334375" cy="6195863"/>
              </a:xfrm>
              <a:prstGeom prst="rect">
                <a:avLst/>
              </a:prstGeom>
              <a:blipFill rotWithShape="0">
                <a:blip r:embed="rId3"/>
                <a:stretch>
                  <a:fillRect l="-805" t="-3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38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8325"/>
            <a:ext cx="3838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646227" y="4800600"/>
            <a:ext cx="393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Conflict is random but certain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countries are always high risk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risk is high in middle period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987924" y="4819650"/>
            <a:ext cx="3616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Wheat yield also follows 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inverse-U shape with little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variation around the trend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" y="1066800"/>
            <a:ext cx="83343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generate 100 random samples of 126 countries and 36 years, we get the following key variables: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1680"/>
            <a:ext cx="6186488" cy="42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761999" y="5867400"/>
            <a:ext cx="7620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 robustness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(including lagged conflict status)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actually makes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bias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68530" y="1020683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=0, N&amp;Q’s 2SLS estimation strategy generates biased sampling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parameter estimates of interest: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761999" y="5638800"/>
            <a:ext cx="7620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core problems: (i) countries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experience the most conflict are most likely to get aid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(ii) conflict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wheat production are spuriously related over time.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tests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2400" y="1075015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 2: more realistically allow food aid to be driven in part by reasons other than conflict. Also let food aid receipts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in the true DGP.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400800" y="2503944"/>
            <a:ext cx="243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parameter estimates for OLS and 2SLS are exactly like N&amp;Q’s </a:t>
            </a:r>
            <a:r>
              <a:rPr 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even though true </a:t>
            </a:r>
            <a:r>
              <a:rPr lang="el-GR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&lt;0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54222"/>
            <a:ext cx="4625809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2362200" y="-55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152400" y="1295400"/>
            <a:ext cx="8839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aid: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N&amp;Q’s findings not causal. Indeed, fully consistent w/ a model in which food aid </a:t>
            </a:r>
            <a:r>
              <a:rPr lang="en-US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prevents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rather than causes conflict.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Methodological: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 papers use similar IV strategy: interact  a plausibly exogenous time series variable with limited variation with a potentially endogenous cross-sectional variable with greater N to create continuous quasi-DID IV estimator. Be wary!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 true data generating process (e.g., policy) and any changes during the period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diff-in-diff ‘treatment’ is likely endogenous be very careful to look for differences in underlying trending variables. Plot data and inspect visually for non-parallel trends.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placebo tests to validate exclusionary restriction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ChangeArrowheads="1"/>
          </p:cNvSpPr>
          <p:nvPr/>
        </p:nvSpPr>
        <p:spPr bwMode="auto">
          <a:xfrm>
            <a:off x="2362200" y="-55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28600" y="3011269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Thank you for your interest and comments! </a:t>
            </a:r>
          </a:p>
        </p:txBody>
      </p:sp>
    </p:spTree>
    <p:extLst>
      <p:ext uri="{BB962C8B-B14F-4D97-AF65-F5344CB8AC3E}">
        <p14:creationId xmlns:p14="http://schemas.microsoft.com/office/powerpoint/2010/main" val="1891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Food Aid Policy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54978"/>
            <a:ext cx="87630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is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far the largest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global provider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food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aid.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conflict,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further reduction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already-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controversial program might be warranted.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Sample 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N&amp;Q results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“Cash for conflicts: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research suggests that development projects and food aid have fueled civil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conflicts”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(The Economist)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“Please, Don’t Send Food”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Foreign Policy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“Why Food Aid Fuels International Conflict” (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Huffington Post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Meanwhile,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food aid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“threatening to worsen already unacceptable levels of acute malnutrition, stunting and anemia, particularly in children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228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Motivation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28600" y="1225689"/>
            <a:ext cx="8763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use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clever IV strategy increasingly used by others (e.g.,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2012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REStat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Dubé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Vargas 2013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REStud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Hanna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Oliva 2015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JPubEcon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plausibly exogenous variation comes from just n=36 time series observations… maybe just spurious correlation?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use (potentially endogenous) cross-sectional heterogeneity in response to exogenous inter-annual variation to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causal effects … a diff-in-diff approach.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is interaction term exogenous conditional on controls?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Problem: L-R time series trends dominate S-R exogenous variation and violate (non-linear) parallel trends assumption.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76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 Motivation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57200" y="1066800"/>
            <a:ext cx="8153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 for rest of talk: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estimation strategy</a:t>
            </a:r>
            <a:endParaRPr lang="en-US" altLang="en-US" sz="2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Intuition of potential problems with strategy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policy changes: placebo test #1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Randomize variable of interest: placebo test #2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a clearly spurious IV: placebo test #3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evidence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Outline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28600" y="2438400"/>
            <a:ext cx="8686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 conflict as function of (endogenous) food aid receipts, given controls, incl. region-year and country fixed effects.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generates random variation: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USDA accumulates wheat in high production years as part of its price stabilization policies. The accumulated wheat is stored and then shipped as food aid to poor countries.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Exogenous shocks to wheat production change food aid at margin, primarily among regular food aid recipients.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 wheat production is associated with more conflict among regular US food aid recipients but not among irregular recipients.”</a:t>
            </a:r>
            <a:endParaRPr lang="en-US" alt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143000"/>
            <a:ext cx="734377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990600"/>
            <a:ext cx="853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OLS results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negative, insignificant relationship b/n food aid flows and conflict. But potentially endogenous if food aid flows targeted partly on basis of conflict status (per policy).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N&amp;Q argue that OLS estimates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downwardly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biased because food aid targeted to countries less affected by conflict (where it is least likely to cause harm).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81200" y="4713076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Really?  Darfur 2004: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26691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998538"/>
            <a:ext cx="474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Preview: The N&amp;Q Strategy</a:t>
            </a:r>
            <a:endParaRPr lang="en-US" altLang="en-US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3958"/>
            <a:ext cx="7086600" cy="51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6700" y="1030585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visual representation of N&amp;Q’s results:</a:t>
            </a:r>
            <a:endParaRPr lang="en-US" altLang="en-US" sz="20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0542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N&amp;Q Strategy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626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1430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aid is targeted to (not away from) conflict-affected countries per USAID policy: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“[USAID Food for Peace] provides emergency food assistance to those affected by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natural disasters and provides development food assistance to address the underlying causes of hunger.” (2015, emphasis added)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Effectively leveraging n=36 inter-annual observations of wheat production fluctuations … longer-run trends may dominate year-on-year change from mechanism N&amp;Q posit.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N&amp;Q mechanism (USG wheat purchases based on price support policy) only existed for part of the period they study.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7843</TotalTime>
  <Words>1713</Words>
  <Application>Microsoft Office PowerPoint</Application>
  <PresentationFormat>On-screen Show (4:3)</PresentationFormat>
  <Paragraphs>214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MS PGothic</vt:lpstr>
      <vt:lpstr>Arial</vt:lpstr>
      <vt:lpstr>Cambria Math</vt:lpstr>
      <vt:lpstr>Times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Joseph Christian</dc:creator>
  <cp:lastModifiedBy>Chris Barrett</cp:lastModifiedBy>
  <cp:revision>244</cp:revision>
  <cp:lastPrinted>2010-08-18T19:55:19Z</cp:lastPrinted>
  <dcterms:created xsi:type="dcterms:W3CDTF">2010-09-09T13:53:52Z</dcterms:created>
  <dcterms:modified xsi:type="dcterms:W3CDTF">2017-03-25T16:42:22Z</dcterms:modified>
</cp:coreProperties>
</file>